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</p:sldIdLst>
  <p:sldSz cx="18288000" cy="10287000"/>
  <p:notesSz cx="6858000" cy="9144000"/>
  <p:embeddedFontLst>
    <p:embeddedFont>
      <p:font typeface="Arimo Bold" panose="020B0704020202020204" pitchFamily="34" charset="0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610" autoAdjust="0"/>
  </p:normalViewPr>
  <p:slideViewPr>
    <p:cSldViewPr>
      <p:cViewPr varScale="1">
        <p:scale>
          <a:sx n="77" d="100"/>
          <a:sy n="77" d="100"/>
        </p:scale>
        <p:origin x="5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61374" y="1655728"/>
            <a:ext cx="10965252" cy="13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5"/>
              </a:lnSpc>
            </a:pPr>
            <a:r>
              <a:rPr lang="en-US" sz="5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WOODEN KITCHENWARE</a:t>
            </a:r>
          </a:p>
        </p:txBody>
      </p:sp>
      <p:sp>
        <p:nvSpPr>
          <p:cNvPr id="6" name="AutoShape 6"/>
          <p:cNvSpPr/>
          <p:nvPr/>
        </p:nvSpPr>
        <p:spPr>
          <a:xfrm>
            <a:off x="6788025" y="3314700"/>
            <a:ext cx="4324022" cy="0"/>
          </a:xfrm>
          <a:prstGeom prst="line">
            <a:avLst/>
          </a:prstGeom>
          <a:ln w="9525" cap="flat">
            <a:solidFill>
              <a:srgbClr val="130E0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281711" y="605825"/>
            <a:ext cx="572457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40" dirty="0">
                <a:solidFill>
                  <a:srgbClr val="000000"/>
                </a:solidFill>
                <a:latin typeface="Roboto"/>
              </a:rPr>
              <a:t>IS 731 Electronic Commerce</a:t>
            </a:r>
          </a:p>
        </p:txBody>
      </p:sp>
      <p:pic>
        <p:nvPicPr>
          <p:cNvPr id="12" name="Picture 11" descr="A group of wooden spoons&#10;&#10;Description automatically generated with medium confidence">
            <a:extLst>
              <a:ext uri="{FF2B5EF4-FFF2-40B4-BE49-F238E27FC236}">
                <a16:creationId xmlns:a16="http://schemas.microsoft.com/office/drawing/2014/main" id="{3C642290-5684-C5A4-E3B8-6311B8F90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52" y="3935877"/>
            <a:ext cx="7757312" cy="3646021"/>
          </a:xfrm>
          <a:prstGeom prst="rect">
            <a:avLst/>
          </a:prstGeom>
        </p:spPr>
      </p:pic>
      <p:pic>
        <p:nvPicPr>
          <p:cNvPr id="16" name="Picture 15" descr="A group of wooden utensils on a table&#10;&#10;Description automatically generated with medium confidence">
            <a:extLst>
              <a:ext uri="{FF2B5EF4-FFF2-40B4-BE49-F238E27FC236}">
                <a16:creationId xmlns:a16="http://schemas.microsoft.com/office/drawing/2014/main" id="{CE7BB83A-7E41-DE02-E0D3-71A9B0670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03099"/>
            <a:ext cx="4479947" cy="37330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95BC0F-4509-535D-2D6C-88036E9577BE}"/>
              </a:ext>
            </a:extLst>
          </p:cNvPr>
          <p:cNvSpPr txBox="1"/>
          <p:nvPr/>
        </p:nvSpPr>
        <p:spPr>
          <a:xfrm>
            <a:off x="10972800" y="8761012"/>
            <a:ext cx="6698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Asmita Dhananjay Deshpande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Campus ID: OF68333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5405480"/>
            <a:ext cx="16230600" cy="3852820"/>
            <a:chOff x="0" y="0"/>
            <a:chExt cx="5986093" cy="14209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86093" cy="1420979"/>
            </a:xfrm>
            <a:custGeom>
              <a:avLst/>
              <a:gdLst/>
              <a:ahLst/>
              <a:cxnLst/>
              <a:rect l="l" t="t" r="r" b="b"/>
              <a:pathLst>
                <a:path w="5986093" h="1420979">
                  <a:moveTo>
                    <a:pt x="0" y="0"/>
                  </a:moveTo>
                  <a:lnTo>
                    <a:pt x="5986093" y="0"/>
                  </a:lnTo>
                  <a:lnTo>
                    <a:pt x="5986093" y="1420979"/>
                  </a:lnTo>
                  <a:lnTo>
                    <a:pt x="0" y="1420979"/>
                  </a:lnTo>
                  <a:close/>
                </a:path>
              </a:pathLst>
            </a:custGeom>
            <a:solidFill>
              <a:srgbClr val="645F5C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803071" y="6438418"/>
            <a:ext cx="4770248" cy="195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95"/>
              </a:lnSpc>
            </a:pPr>
            <a:r>
              <a:rPr lang="en-US" sz="7930">
                <a:solidFill>
                  <a:srgbClr val="FFFFFF"/>
                </a:solidFill>
                <a:latin typeface="Arimo Bold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4185" y="5849561"/>
            <a:ext cx="4554918" cy="294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9291" lvl="1">
              <a:lnSpc>
                <a:spcPts val="3881"/>
              </a:lnSpc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1.About Us</a:t>
            </a:r>
          </a:p>
          <a:p>
            <a:pPr marL="299291" lvl="1">
              <a:lnSpc>
                <a:spcPts val="3881"/>
              </a:lnSpc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2.Strategy of our company</a:t>
            </a:r>
          </a:p>
          <a:p>
            <a:pPr marL="299291" lvl="1">
              <a:lnSpc>
                <a:spcPts val="3881"/>
              </a:lnSpc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3.B2C Business Model</a:t>
            </a:r>
          </a:p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 for M-Commerce</a:t>
            </a:r>
          </a:p>
          <a:p>
            <a:pPr marL="598582" lvl="1" indent="-299291">
              <a:lnSpc>
                <a:spcPts val="3881"/>
              </a:lnSpc>
              <a:buFont typeface="Arial"/>
              <a:buChar char="•"/>
            </a:pPr>
            <a:endParaRPr lang="en-US" sz="2400" spc="277" dirty="0">
              <a:solidFill>
                <a:srgbClr val="EFECE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249103" y="5685217"/>
            <a:ext cx="4554918" cy="294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191" lvl="1" indent="-3429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 for Collaborative Commerce</a:t>
            </a:r>
          </a:p>
          <a:p>
            <a:pPr marL="299291" lvl="1">
              <a:lnSpc>
                <a:spcPts val="3881"/>
              </a:lnSpc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4.Cost Estimation</a:t>
            </a:r>
          </a:p>
          <a:p>
            <a:pPr marL="299291" lvl="1">
              <a:lnSpc>
                <a:spcPts val="3881"/>
              </a:lnSpc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5.Graphical User Interface</a:t>
            </a:r>
          </a:p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User Interface</a:t>
            </a:r>
          </a:p>
          <a:p>
            <a:pPr marL="756491" lvl="1" indent="-457200">
              <a:lnSpc>
                <a:spcPts val="3881"/>
              </a:lnSpc>
              <a:buFont typeface="Arial" panose="020B0604020202020204" pitchFamily="34" charset="0"/>
              <a:buChar char="•"/>
            </a:pPr>
            <a:r>
              <a:rPr lang="en-US" sz="2400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Interface</a:t>
            </a:r>
          </a:p>
        </p:txBody>
      </p:sp>
      <p:pic>
        <p:nvPicPr>
          <p:cNvPr id="13" name="Picture 12" descr="A group of wooden spoons and chopsticks&#10;&#10;Description automatically generated with medium confidence">
            <a:extLst>
              <a:ext uri="{FF2B5EF4-FFF2-40B4-BE49-F238E27FC236}">
                <a16:creationId xmlns:a16="http://schemas.microsoft.com/office/drawing/2014/main" id="{2AE9CD6E-3144-21FC-DA53-E13EEE6E6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28700"/>
            <a:ext cx="16230600" cy="4376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8981049"/>
            <a:ext cx="206629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240">
                <a:solidFill>
                  <a:srgbClr val="EFECE7"/>
                </a:solidFill>
                <a:latin typeface="Roboto"/>
              </a:rPr>
              <a:t>Page 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06722" y="9002322"/>
            <a:ext cx="477207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200">
                <a:solidFill>
                  <a:srgbClr val="EFECE7"/>
                </a:solidFill>
                <a:latin typeface="Roboto"/>
              </a:rPr>
              <a:t>www.reallygreatsite.com</a:t>
            </a:r>
          </a:p>
        </p:txBody>
      </p:sp>
      <p:pic>
        <p:nvPicPr>
          <p:cNvPr id="12" name="Picture 11" descr="A group of wooden utensils&#10;&#10;Description automatically generated with medium confidence">
            <a:extLst>
              <a:ext uri="{FF2B5EF4-FFF2-40B4-BE49-F238E27FC236}">
                <a16:creationId xmlns:a16="http://schemas.microsoft.com/office/drawing/2014/main" id="{E332D408-D0D0-8250-90B7-DE334D445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1500"/>
            <a:ext cx="6858000" cy="88130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BCC4D6-7FDE-4E1D-15AA-C25DB60A5133}"/>
              </a:ext>
            </a:extLst>
          </p:cNvPr>
          <p:cNvSpPr txBox="1"/>
          <p:nvPr/>
        </p:nvSpPr>
        <p:spPr>
          <a:xfrm>
            <a:off x="9677400" y="1422400"/>
            <a:ext cx="326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ABOUT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2DE6D-E8A9-9B07-4C69-C4BF7A11781A}"/>
              </a:ext>
            </a:extLst>
          </p:cNvPr>
          <p:cNvSpPr txBox="1"/>
          <p:nvPr/>
        </p:nvSpPr>
        <p:spPr>
          <a:xfrm>
            <a:off x="9296400" y="3429000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Wooden Kitchenware is a virtual business-to-consumer (B2C) e-commerce company that’s specializes in selling sustainable and eco-friendly kitchen utensils made from high-quality wood.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Their mission is to provide customers with kitchenware that is not only functional and aesthetically pleasing but also environmentally responsible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which provides kitchenware -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wooden kitchen utensils that are both functional and sustainable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8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/>
          <p:cNvSpPr txBox="1"/>
          <p:nvPr/>
        </p:nvSpPr>
        <p:spPr>
          <a:xfrm>
            <a:off x="4396713" y="859529"/>
            <a:ext cx="9494574" cy="7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Strategy of the Company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B798341-CA5B-BDD0-D13D-B586EDA78101}"/>
              </a:ext>
            </a:extLst>
          </p:cNvPr>
          <p:cNvSpPr/>
          <p:nvPr/>
        </p:nvSpPr>
        <p:spPr>
          <a:xfrm>
            <a:off x="1657027" y="1799816"/>
            <a:ext cx="3581400" cy="186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DIFFERENTIATION</a:t>
            </a:r>
          </a:p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C42143-B688-CFAA-E039-BEDE377DFFC7}"/>
              </a:ext>
            </a:extLst>
          </p:cNvPr>
          <p:cNvSpPr/>
          <p:nvPr/>
        </p:nvSpPr>
        <p:spPr>
          <a:xfrm>
            <a:off x="3657600" y="7560271"/>
            <a:ext cx="3429000" cy="186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PRESENCE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DC61F7E-792D-C478-4894-BD487B6C41AE}"/>
              </a:ext>
            </a:extLst>
          </p:cNvPr>
          <p:cNvSpPr/>
          <p:nvPr/>
        </p:nvSpPr>
        <p:spPr>
          <a:xfrm>
            <a:off x="1276027" y="5073873"/>
            <a:ext cx="3962400" cy="186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MARKET AND COMPETITOR ANALYSIS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1C39B11-806A-6479-F76D-E74115319381}"/>
              </a:ext>
            </a:extLst>
          </p:cNvPr>
          <p:cNvSpPr/>
          <p:nvPr/>
        </p:nvSpPr>
        <p:spPr>
          <a:xfrm>
            <a:off x="12954000" y="1943100"/>
            <a:ext cx="3429000" cy="186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41A1264-7329-A54C-336C-BEB9B7554E01}"/>
              </a:ext>
            </a:extLst>
          </p:cNvPr>
          <p:cNvSpPr/>
          <p:nvPr/>
        </p:nvSpPr>
        <p:spPr>
          <a:xfrm>
            <a:off x="13335000" y="4964712"/>
            <a:ext cx="3581400" cy="186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RELATIONSHIPS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D55B207-9144-C9FC-C2F1-1B4FBF104099}"/>
              </a:ext>
            </a:extLst>
          </p:cNvPr>
          <p:cNvSpPr/>
          <p:nvPr/>
        </p:nvSpPr>
        <p:spPr>
          <a:xfrm>
            <a:off x="9829800" y="7560271"/>
            <a:ext cx="3695700" cy="186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VISIBILITY</a:t>
            </a:r>
          </a:p>
        </p:txBody>
      </p:sp>
      <p:pic>
        <p:nvPicPr>
          <p:cNvPr id="2" name="Picture 1" descr="A group of wooden utensils on a table&#10;&#10;Description automatically generated with medium confidence">
            <a:extLst>
              <a:ext uri="{FF2B5EF4-FFF2-40B4-BE49-F238E27FC236}">
                <a16:creationId xmlns:a16="http://schemas.microsoft.com/office/drawing/2014/main" id="{B5C18E74-C0ED-F3FF-DD2B-A4EC1C23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45" y="3066496"/>
            <a:ext cx="4479947" cy="37330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F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9494574" cy="4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800" spc="240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B2B BUSINESS MODEL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9144000" y="1242284"/>
            <a:ext cx="0" cy="8625615"/>
          </a:xfrm>
          <a:prstGeom prst="line">
            <a:avLst/>
          </a:prstGeom>
          <a:ln w="9525" cap="flat">
            <a:solidFill>
              <a:srgbClr val="EFECE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568575" y="3234700"/>
            <a:ext cx="13150849" cy="39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0"/>
              </a:lnSpc>
              <a:spcBef>
                <a:spcPct val="0"/>
              </a:spcBef>
            </a:pPr>
            <a:r>
              <a:rPr lang="en-US" sz="2257" dirty="0">
                <a:solidFill>
                  <a:srgbClr val="EFECE7"/>
                </a:solidFill>
                <a:latin typeface="DM Sans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DCCCAF-48A9-4CE7-7867-DB76296BF389}"/>
              </a:ext>
            </a:extLst>
          </p:cNvPr>
          <p:cNvSpPr txBox="1"/>
          <p:nvPr/>
        </p:nvSpPr>
        <p:spPr>
          <a:xfrm>
            <a:off x="685800" y="1987555"/>
            <a:ext cx="7189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u="sng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 for M-Commerce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u="sng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E7568E-B2E8-0ED8-0D07-5FB7AE016298}"/>
              </a:ext>
            </a:extLst>
          </p:cNvPr>
          <p:cNvSpPr txBox="1"/>
          <p:nvPr/>
        </p:nvSpPr>
        <p:spPr>
          <a:xfrm>
            <a:off x="9663550" y="1387578"/>
            <a:ext cx="7915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b="1" u="sng" spc="277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Model for Collaborative Commerce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b="1" u="sng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607BEC-74C3-F658-0BC5-27CA75695656}"/>
              </a:ext>
            </a:extLst>
          </p:cNvPr>
          <p:cNvSpPr txBox="1"/>
          <p:nvPr/>
        </p:nvSpPr>
        <p:spPr>
          <a:xfrm>
            <a:off x="1028700" y="3234700"/>
            <a:ext cx="731519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Freemium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Extend an existing business into the world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Service-based application</a:t>
            </a:r>
          </a:p>
          <a:p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Subscription-Based Application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Sell affiliate products through your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E-Tailing Business Model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895BF3-7A59-A147-830A-34C829C3D622}"/>
              </a:ext>
            </a:extLst>
          </p:cNvPr>
          <p:cNvSpPr txBox="1"/>
          <p:nvPr/>
        </p:nvSpPr>
        <p:spPr>
          <a:xfrm>
            <a:off x="9962035" y="3234700"/>
            <a:ext cx="75033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Goods and services provider models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Collaborative models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Logistics Providers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Third Party Payment Gateway: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723900"/>
            <a:ext cx="18288000" cy="4927732"/>
            <a:chOff x="0" y="0"/>
            <a:chExt cx="7215983" cy="19443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15984" cy="1944358"/>
            </a:xfrm>
            <a:custGeom>
              <a:avLst/>
              <a:gdLst/>
              <a:ahLst/>
              <a:cxnLst/>
              <a:rect l="l" t="t" r="r" b="b"/>
              <a:pathLst>
                <a:path w="7215984" h="1944358">
                  <a:moveTo>
                    <a:pt x="0" y="0"/>
                  </a:moveTo>
                  <a:lnTo>
                    <a:pt x="7215984" y="0"/>
                  </a:lnTo>
                  <a:lnTo>
                    <a:pt x="7215984" y="1944358"/>
                  </a:lnTo>
                  <a:lnTo>
                    <a:pt x="0" y="1944358"/>
                  </a:lnTo>
                  <a:close/>
                </a:path>
              </a:pathLst>
            </a:custGeom>
            <a:solidFill>
              <a:srgbClr val="A88768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71550"/>
            <a:ext cx="1565910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3600" b="1" spc="240" dirty="0">
                <a:solidFill>
                  <a:srgbClr val="EFEC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4.Cost Estimation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9496035"/>
            <a:ext cx="792232" cy="790965"/>
            <a:chOff x="0" y="0"/>
            <a:chExt cx="6350000" cy="63398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17495768" y="9496127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pic>
        <p:nvPicPr>
          <p:cNvPr id="36" name="Picture 3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11DB5398-ABF2-6066-B315-D3E86783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35" y="2705100"/>
            <a:ext cx="6522230" cy="5500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856341" y="1181100"/>
            <a:ext cx="16230600" cy="795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8"/>
              </a:lnSpc>
            </a:pPr>
            <a:r>
              <a:rPr lang="en-US" sz="2800" spc="202" dirty="0">
                <a:solidFill>
                  <a:srgbClr val="A887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5.WEB INTERFACE AND MOBILE INTERFACE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5584" y="9148920"/>
            <a:ext cx="278657" cy="2786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79883" y="9170177"/>
            <a:ext cx="330849" cy="23614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5400000">
            <a:off x="317" y="542"/>
            <a:ext cx="792232" cy="790965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7498451" y="2087"/>
            <a:ext cx="791319" cy="790053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A88768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9ECC19-368C-FB80-E954-86599B235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123" y="2705100"/>
            <a:ext cx="8266878" cy="7086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Chris Sharp | Dribbble">
            <a:extLst>
              <a:ext uri="{FF2B5EF4-FFF2-40B4-BE49-F238E27FC236}">
                <a16:creationId xmlns:a16="http://schemas.microsoft.com/office/drawing/2014/main" id="{0439D169-0783-2A18-6D23-9D140B6D1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1" y="2705100"/>
            <a:ext cx="8266878" cy="7086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6463-DE83-1F15-19A0-3C66C365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800" y="3771900"/>
            <a:ext cx="47244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693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209</Words>
  <Application>Microsoft Macintosh PowerPoint</Application>
  <PresentationFormat>Custom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Times New Roman</vt:lpstr>
      <vt:lpstr>DM Sans</vt:lpstr>
      <vt:lpstr>Arimo Bold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&amp; White Modern Simple Minimalist Furniture Interior Products Presentation</dc:title>
  <cp:lastModifiedBy>Asmita Deshpande</cp:lastModifiedBy>
  <cp:revision>8</cp:revision>
  <dcterms:created xsi:type="dcterms:W3CDTF">2006-08-16T00:00:00Z</dcterms:created>
  <dcterms:modified xsi:type="dcterms:W3CDTF">2023-05-16T17:48:18Z</dcterms:modified>
  <dc:identifier>DAFjE72Iboo</dc:identifier>
</cp:coreProperties>
</file>